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8f63e7033b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8f63e7033b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dc9773af3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dc9773af3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dc9773af3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dc9773af3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8f63e7033b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8f63e7033b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dc9773af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dc9773af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dc9773af3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dc9773af3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Brizuela: diapos(1-4), Oracle y 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Pablo: Postgresql, mongo, hbase, 2 ultimas de otros sgbd,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Beneton: mysql, ibm db2, 3 primera de otros sgbd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8f63e7033b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8f63e7033b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8f63e7033b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8f63e7033b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8f63e7033b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8f63e7033b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8f63e7033b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8f63e7033b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8f63e7033b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8f63e7033b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9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Agencia Espacial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Elección SGBD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s" sz="1087">
                <a:latin typeface="Arial"/>
                <a:ea typeface="Arial"/>
                <a:cs typeface="Arial"/>
                <a:sym typeface="Arial"/>
              </a:rPr>
              <a:t>Pablo Larraz (841983)</a:t>
            </a:r>
            <a:endParaRPr sz="1087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s" sz="1087">
                <a:latin typeface="Arial"/>
                <a:ea typeface="Arial"/>
                <a:cs typeface="Arial"/>
                <a:sym typeface="Arial"/>
              </a:rPr>
              <a:t>Óscar Brizuela (820773)</a:t>
            </a:r>
            <a:endParaRPr sz="1087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s" sz="1087">
                <a:latin typeface="Arial"/>
                <a:ea typeface="Arial"/>
                <a:cs typeface="Arial"/>
                <a:sym typeface="Arial"/>
              </a:rPr>
              <a:t>Alejandro Benedí (843826)</a:t>
            </a:r>
            <a:endParaRPr sz="1212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HBase</a:t>
            </a:r>
            <a:endParaRPr/>
          </a:p>
        </p:txBody>
      </p:sp>
      <p:sp>
        <p:nvSpPr>
          <p:cNvPr id="232" name="Google Shape;232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s" sz="1600"/>
              <a:t>NoSQL </a:t>
            </a:r>
            <a:r>
              <a:rPr lang="es" sz="1600"/>
              <a:t>distribuido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s" sz="1600"/>
              <a:t>Hadoop Distributed File System</a:t>
            </a:r>
            <a:endParaRPr i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s" sz="1600"/>
              <a:t>Big Data</a:t>
            </a:r>
            <a:r>
              <a:rPr lang="es" sz="1600"/>
              <a:t> y tiempo real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Acceso aleatorio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600"/>
              <a:t>Rendimiento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Complejidad</a:t>
            </a:r>
            <a:endParaRPr sz="1600"/>
          </a:p>
        </p:txBody>
      </p:sp>
      <p:pic>
        <p:nvPicPr>
          <p:cNvPr id="233" name="Google Shape;2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0175" y="3733649"/>
            <a:ext cx="4549924" cy="1164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2"/>
          <p:cNvSpPr/>
          <p:nvPr/>
        </p:nvSpPr>
        <p:spPr>
          <a:xfrm rot="-8398184">
            <a:off x="3558617" y="165472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22"/>
          <p:cNvSpPr/>
          <p:nvPr/>
        </p:nvSpPr>
        <p:spPr>
          <a:xfrm>
            <a:off x="3060850" y="2818850"/>
            <a:ext cx="261000" cy="2295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22"/>
          <p:cNvSpPr/>
          <p:nvPr/>
        </p:nvSpPr>
        <p:spPr>
          <a:xfrm rot="-8398184">
            <a:off x="4641817" y="188422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7" name="Google Shape;237;p22"/>
          <p:cNvSpPr/>
          <p:nvPr/>
        </p:nvSpPr>
        <p:spPr>
          <a:xfrm rot="-8398184">
            <a:off x="3875567" y="22211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22"/>
          <p:cNvSpPr/>
          <p:nvPr/>
        </p:nvSpPr>
        <p:spPr>
          <a:xfrm rot="-8398184">
            <a:off x="3459167" y="24506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9" name="Google Shape;239;p22"/>
          <p:cNvSpPr/>
          <p:nvPr/>
        </p:nvSpPr>
        <p:spPr>
          <a:xfrm>
            <a:off x="3060850" y="3149050"/>
            <a:ext cx="261000" cy="2295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Otros SGBDs</a:t>
            </a:r>
            <a:endParaRPr/>
          </a:p>
        </p:txBody>
      </p:sp>
      <p:sp>
        <p:nvSpPr>
          <p:cNvPr id="245" name="Google Shape;245;p23"/>
          <p:cNvSpPr txBox="1"/>
          <p:nvPr>
            <p:ph idx="1" type="body"/>
          </p:nvPr>
        </p:nvSpPr>
        <p:spPr>
          <a:xfrm>
            <a:off x="1139850" y="996975"/>
            <a:ext cx="7441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u="sng"/>
              <a:t>Apache Cassandra</a:t>
            </a:r>
            <a:r>
              <a:rPr lang="es"/>
              <a:t>: distribuido, escalable, con replicación, baja latencia, consultas muy simples, sin transacciones </a:t>
            </a:r>
            <a:r>
              <a:rPr i="1" lang="es"/>
              <a:t>ACID </a:t>
            </a:r>
            <a:r>
              <a:rPr lang="es"/>
              <a:t>y poco soporte para multimedia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s" u="sng"/>
              <a:t>VoltDB</a:t>
            </a:r>
            <a:r>
              <a:rPr lang="es"/>
              <a:t>: distribuido, escalable, consultas </a:t>
            </a:r>
            <a:r>
              <a:rPr lang="es"/>
              <a:t>rápidas</a:t>
            </a:r>
            <a:r>
              <a:rPr lang="es"/>
              <a:t> con </a:t>
            </a:r>
            <a:r>
              <a:rPr lang="es"/>
              <a:t>transacciones</a:t>
            </a:r>
            <a:r>
              <a:rPr lang="es"/>
              <a:t> </a:t>
            </a:r>
            <a:r>
              <a:rPr i="1" lang="es"/>
              <a:t>ACID </a:t>
            </a:r>
            <a:r>
              <a:rPr lang="es"/>
              <a:t>rápidas, baja latencia y cifrado de datos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s" u="sng"/>
              <a:t>Access</a:t>
            </a:r>
            <a:r>
              <a:rPr lang="es"/>
              <a:t>: dirigido a individuales o pequeñas empresas, con interfaz gráfica,limitada escalabilidad y poco robusto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s" u="sng"/>
              <a:t>Caché: </a:t>
            </a:r>
            <a:r>
              <a:rPr i="1" lang="es"/>
              <a:t> </a:t>
            </a:r>
            <a:r>
              <a:rPr lang="es"/>
              <a:t>altamente escalable, buen rendimiento y disponibilidad, pero adopción y coste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s" u="sng"/>
              <a:t>SQL Server</a:t>
            </a:r>
            <a:r>
              <a:rPr lang="es"/>
              <a:t>: dependencia Microsoft y coste, muy escalable y requisitos de hardware</a:t>
            </a:r>
            <a:endParaRPr/>
          </a:p>
        </p:txBody>
      </p:sp>
      <p:pic>
        <p:nvPicPr>
          <p:cNvPr id="246" name="Google Shape;2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25" y="3986277"/>
            <a:ext cx="2342076" cy="66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8075" y="3782375"/>
            <a:ext cx="1678124" cy="10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2154" y="3860900"/>
            <a:ext cx="1363471" cy="91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793758" y="3711676"/>
            <a:ext cx="1132767" cy="1071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52050" y="3711675"/>
            <a:ext cx="1071150" cy="107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 implementada</a:t>
            </a:r>
            <a:endParaRPr/>
          </a:p>
        </p:txBody>
      </p:sp>
      <p:pic>
        <p:nvPicPr>
          <p:cNvPr id="256" name="Google Shape;2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4700" y="1167500"/>
            <a:ext cx="5712089" cy="317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1425" y="1307852"/>
            <a:ext cx="3074574" cy="3171948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4"/>
          <p:cNvSpPr txBox="1"/>
          <p:nvPr/>
        </p:nvSpPr>
        <p:spPr>
          <a:xfrm>
            <a:off x="4449725" y="2359650"/>
            <a:ext cx="4566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</a:t>
            </a:r>
            <a:endParaRPr sz="5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54000" y="1133875"/>
            <a:ext cx="7038900" cy="32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762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5607"/>
              <a:t>La Agencia Espacial Europea</a:t>
            </a:r>
            <a:endParaRPr sz="5607"/>
          </a:p>
          <a:p>
            <a:pPr indent="-31762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5607"/>
              <a:t>Contexto de información con el que trabaja la ESA</a:t>
            </a:r>
            <a:endParaRPr sz="5607"/>
          </a:p>
          <a:p>
            <a:pPr indent="-31762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5607"/>
              <a:t>Análisis de SGBDs</a:t>
            </a:r>
            <a:endParaRPr sz="56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5607"/>
              <a:t>3.1. Oracle</a:t>
            </a:r>
            <a:endParaRPr sz="56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5607"/>
              <a:t>3.2. MySQL</a:t>
            </a:r>
            <a:endParaRPr sz="56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5607"/>
              <a:t>3.3. PostgreSQL</a:t>
            </a:r>
            <a:endParaRPr sz="56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5607"/>
              <a:t>3.4. IBM DB2</a:t>
            </a:r>
            <a:endParaRPr sz="56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5607"/>
              <a:t>3.5. MongoDB</a:t>
            </a:r>
            <a:endParaRPr sz="56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5607"/>
              <a:t>3.6. HBase</a:t>
            </a:r>
            <a:endParaRPr sz="56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5607"/>
              <a:t>3.7. Otros SGBDs</a:t>
            </a:r>
            <a:endParaRPr sz="5607"/>
          </a:p>
          <a:p>
            <a:pPr indent="-317622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s" sz="5607"/>
              <a:t>Solución implementada</a:t>
            </a:r>
            <a:endParaRPr sz="5607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Agencia Europea Espacial (</a:t>
            </a:r>
            <a:r>
              <a:rPr b="1" lang="es"/>
              <a:t>ESA</a:t>
            </a:r>
            <a:r>
              <a:rPr lang="es"/>
              <a:t>)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307850"/>
            <a:ext cx="7436700" cy="3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Presupuesto: </a:t>
            </a:r>
            <a:r>
              <a:rPr b="1" lang="es" sz="1600"/>
              <a:t>7790 millones</a:t>
            </a:r>
            <a:r>
              <a:rPr lang="es" sz="1600"/>
              <a:t> para 2024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Fundación: 1975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Programas: 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s" sz="1400"/>
              <a:t>Observación de la Tierra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s" sz="1400"/>
              <a:t>Lanzamiento de cohetes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/>
              <a:t>Vuelos espaciales humanos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s" sz="1400"/>
              <a:t>Telecomunicaciones y navegación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/>
              <a:t>Seguridad espacial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s" sz="1400"/>
              <a:t>Misiones de sondas y satélites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/>
              <a:t>Difusión de prototipos y diseños</a:t>
            </a:r>
            <a:endParaRPr sz="1400"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6925" y="1307850"/>
            <a:ext cx="3009900" cy="30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Contexto de información</a:t>
            </a:r>
            <a:r>
              <a:rPr lang="es"/>
              <a:t> en el que trabaja la </a:t>
            </a:r>
            <a:r>
              <a:rPr lang="es"/>
              <a:t>ESA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124400"/>
            <a:ext cx="7038900" cy="38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900"/>
              <a:t>Datos:</a:t>
            </a:r>
            <a:endParaRPr sz="2900"/>
          </a:p>
          <a:p>
            <a:pPr indent="-309753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s" sz="2323"/>
              <a:t>Imágenes, audio y vídeo</a:t>
            </a:r>
            <a:endParaRPr sz="2323"/>
          </a:p>
          <a:p>
            <a:pPr indent="-30975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323"/>
              <a:t>Datos de telemetría</a:t>
            </a:r>
            <a:endParaRPr sz="2323"/>
          </a:p>
          <a:p>
            <a:pPr indent="-30975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323"/>
              <a:t>Datos orbitales</a:t>
            </a:r>
            <a:endParaRPr sz="2323"/>
          </a:p>
          <a:p>
            <a:pPr indent="-30975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323"/>
              <a:t>Características y magnitudes físicas de cuerpos espaciales</a:t>
            </a:r>
            <a:endParaRPr sz="2323"/>
          </a:p>
          <a:p>
            <a:pPr indent="-30975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323"/>
              <a:t>Datos geoespaciales</a:t>
            </a:r>
            <a:endParaRPr sz="2323"/>
          </a:p>
          <a:p>
            <a:pPr indent="-30975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2323"/>
              <a:t>Características de naves, cohetes y sondas</a:t>
            </a:r>
            <a:endParaRPr sz="232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900"/>
              <a:t>Operaciones:</a:t>
            </a:r>
            <a:endParaRPr sz="2900"/>
          </a:p>
          <a:p>
            <a:pPr indent="-307181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s" sz="2250"/>
              <a:t>La mayoría de lectura (sensorización)</a:t>
            </a:r>
            <a:endParaRPr sz="2250"/>
          </a:p>
          <a:p>
            <a:pPr indent="-307181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 sz="2250"/>
              <a:t>Aunque también de escritura en ajustes de órbita o fallos técnicos</a:t>
            </a:r>
            <a:endParaRPr sz="22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900"/>
              <a:t>Características necesarias de los datos del contexto:</a:t>
            </a:r>
            <a:endParaRPr sz="2900"/>
          </a:p>
          <a:p>
            <a:pPr indent="-307181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s" sz="2250"/>
              <a:t>Precisión e integridad</a:t>
            </a:r>
            <a:endParaRPr sz="2250"/>
          </a:p>
          <a:p>
            <a:pPr indent="-307181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 sz="2250"/>
              <a:t>Fiabilidad</a:t>
            </a:r>
            <a:endParaRPr sz="2250"/>
          </a:p>
          <a:p>
            <a:pPr indent="-307181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 sz="2250"/>
              <a:t>Disponibilidad</a:t>
            </a:r>
            <a:endParaRPr sz="2250"/>
          </a:p>
          <a:p>
            <a:pPr indent="-307181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 sz="2250"/>
              <a:t>Flexibilidad y colaboración</a:t>
            </a:r>
            <a:endParaRPr sz="2250"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7950" y="983025"/>
            <a:ext cx="2486875" cy="39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Oracle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Líder en el mercado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Gran rendimiento, escalabilidad  y soporte para consultas complejas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Replicación y tolerancia a fallos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Gran interoperabilidad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Versión </a:t>
            </a:r>
            <a:r>
              <a:rPr i="1" lang="es" sz="1600"/>
              <a:t>NoSQL</a:t>
            </a:r>
            <a:endParaRPr i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Sistema “cerrado”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Caro</a:t>
            </a:r>
            <a:endParaRPr sz="1600"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400" y="2314179"/>
            <a:ext cx="4572001" cy="257174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7"/>
          <p:cNvSpPr/>
          <p:nvPr/>
        </p:nvSpPr>
        <p:spPr>
          <a:xfrm rot="-8398184">
            <a:off x="3765567" y="161837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17"/>
          <p:cNvSpPr/>
          <p:nvPr/>
        </p:nvSpPr>
        <p:spPr>
          <a:xfrm rot="-8398184">
            <a:off x="7952292" y="192317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17"/>
          <p:cNvSpPr/>
          <p:nvPr/>
        </p:nvSpPr>
        <p:spPr>
          <a:xfrm rot="-8398184">
            <a:off x="4782667" y="22211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17"/>
          <p:cNvSpPr/>
          <p:nvPr/>
        </p:nvSpPr>
        <p:spPr>
          <a:xfrm rot="-8398184">
            <a:off x="4070367" y="24506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17"/>
          <p:cNvSpPr/>
          <p:nvPr/>
        </p:nvSpPr>
        <p:spPr>
          <a:xfrm rot="-8398184">
            <a:off x="3396642" y="276227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8" name="Google Shape;168;p17"/>
          <p:cNvSpPr/>
          <p:nvPr/>
        </p:nvSpPr>
        <p:spPr>
          <a:xfrm>
            <a:off x="3434750" y="3091375"/>
            <a:ext cx="261000" cy="2295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17"/>
          <p:cNvSpPr/>
          <p:nvPr/>
        </p:nvSpPr>
        <p:spPr>
          <a:xfrm>
            <a:off x="2315175" y="3367300"/>
            <a:ext cx="261000" cy="2295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MySQL</a:t>
            </a:r>
            <a:endParaRPr/>
          </a:p>
        </p:txBody>
      </p:sp>
      <p:sp>
        <p:nvSpPr>
          <p:cNvPr id="175" name="Google Shape;175;p18"/>
          <p:cNvSpPr txBox="1"/>
          <p:nvPr>
            <p:ph idx="1" type="body"/>
          </p:nvPr>
        </p:nvSpPr>
        <p:spPr>
          <a:xfrm>
            <a:off x="843650" y="1688375"/>
            <a:ext cx="4648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Código abierto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Facilidad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Ligereza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Datos </a:t>
            </a:r>
            <a:r>
              <a:rPr lang="es"/>
              <a:t>geoespaciales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Replicación de datos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Encriptación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Rendimiento deficiente ante </a:t>
            </a:r>
            <a:r>
              <a:rPr lang="es"/>
              <a:t>volúmenes</a:t>
            </a:r>
            <a:r>
              <a:rPr lang="es"/>
              <a:t> grandes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4873875" y="3123975"/>
            <a:ext cx="261000" cy="2295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7" name="Google Shape;177;p18"/>
          <p:cNvSpPr/>
          <p:nvPr/>
        </p:nvSpPr>
        <p:spPr>
          <a:xfrm rot="-8398184">
            <a:off x="2603892" y="168207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Google Shape;178;p18"/>
          <p:cNvSpPr/>
          <p:nvPr/>
        </p:nvSpPr>
        <p:spPr>
          <a:xfrm rot="-8398184">
            <a:off x="2171617" y="191157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18"/>
          <p:cNvSpPr/>
          <p:nvPr/>
        </p:nvSpPr>
        <p:spPr>
          <a:xfrm rot="-8398184">
            <a:off x="2269467" y="217812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18"/>
          <p:cNvSpPr/>
          <p:nvPr/>
        </p:nvSpPr>
        <p:spPr>
          <a:xfrm rot="-8398184">
            <a:off x="3034617" y="23772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18"/>
          <p:cNvSpPr/>
          <p:nvPr/>
        </p:nvSpPr>
        <p:spPr>
          <a:xfrm rot="-8398184">
            <a:off x="3034617" y="26067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2" name="Google Shape;1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8725" y="1054475"/>
            <a:ext cx="3346750" cy="334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8"/>
          <p:cNvSpPr/>
          <p:nvPr/>
        </p:nvSpPr>
        <p:spPr>
          <a:xfrm rot="-8398184">
            <a:off x="2477667" y="28362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PostgreSQL</a:t>
            </a:r>
            <a:endParaRPr/>
          </a:p>
        </p:txBody>
      </p:sp>
      <p:sp>
        <p:nvSpPr>
          <p:cNvPr id="189" name="Google Shape;189;p19"/>
          <p:cNvSpPr txBox="1"/>
          <p:nvPr>
            <p:ph idx="1" type="body"/>
          </p:nvPr>
        </p:nvSpPr>
        <p:spPr>
          <a:xfrm>
            <a:off x="992925" y="1567550"/>
            <a:ext cx="4648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Código abierto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2º más utilizado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Buen rendimiento en consultas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Integrado con muchos lenguajes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Versión </a:t>
            </a:r>
            <a:r>
              <a:rPr i="1" lang="es"/>
              <a:t>NoSQL</a:t>
            </a:r>
            <a:endParaRPr i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Datos geoespaciales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La corporación responsable no es tan grande  como en </a:t>
            </a:r>
            <a:r>
              <a:rPr i="1" lang="es"/>
              <a:t>Oracle</a:t>
            </a:r>
            <a:endParaRPr i="1"/>
          </a:p>
        </p:txBody>
      </p:sp>
      <p:pic>
        <p:nvPicPr>
          <p:cNvPr id="190" name="Google Shape;1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395" y="1197599"/>
            <a:ext cx="3180429" cy="328114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9"/>
          <p:cNvSpPr/>
          <p:nvPr/>
        </p:nvSpPr>
        <p:spPr>
          <a:xfrm>
            <a:off x="2053625" y="3243600"/>
            <a:ext cx="261000" cy="2295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19"/>
          <p:cNvSpPr/>
          <p:nvPr/>
        </p:nvSpPr>
        <p:spPr>
          <a:xfrm rot="-8398184">
            <a:off x="2774342" y="156124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19"/>
          <p:cNvSpPr/>
          <p:nvPr/>
        </p:nvSpPr>
        <p:spPr>
          <a:xfrm rot="-8398184">
            <a:off x="2828892" y="184412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4" name="Google Shape;194;p19"/>
          <p:cNvSpPr/>
          <p:nvPr/>
        </p:nvSpPr>
        <p:spPr>
          <a:xfrm rot="-8398184">
            <a:off x="3927342" y="20182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19"/>
          <p:cNvSpPr/>
          <p:nvPr/>
        </p:nvSpPr>
        <p:spPr>
          <a:xfrm rot="-8398184">
            <a:off x="4014467" y="22477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19"/>
          <p:cNvSpPr/>
          <p:nvPr/>
        </p:nvSpPr>
        <p:spPr>
          <a:xfrm rot="-8398184">
            <a:off x="2774342" y="24772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19"/>
          <p:cNvSpPr/>
          <p:nvPr/>
        </p:nvSpPr>
        <p:spPr>
          <a:xfrm rot="-8398184">
            <a:off x="3155742" y="271712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IBM DB2</a:t>
            </a:r>
            <a:endParaRPr/>
          </a:p>
        </p:txBody>
      </p:sp>
      <p:pic>
        <p:nvPicPr>
          <p:cNvPr id="203" name="Google Shape;2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8750" y="934525"/>
            <a:ext cx="5896676" cy="327444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0"/>
          <p:cNvSpPr txBox="1"/>
          <p:nvPr>
            <p:ph idx="1" type="body"/>
          </p:nvPr>
        </p:nvSpPr>
        <p:spPr>
          <a:xfrm>
            <a:off x="992925" y="1567550"/>
            <a:ext cx="4648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Ampliamente adoptado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Buen rendimiento ante </a:t>
            </a:r>
            <a:r>
              <a:rPr lang="es"/>
              <a:t>volúmenes</a:t>
            </a:r>
            <a:r>
              <a:rPr lang="es"/>
              <a:t> grandes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Buen rendimiento en consultas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Gran escalabilidad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Integración</a:t>
            </a:r>
            <a:r>
              <a:rPr lang="es"/>
              <a:t> con ecosistema y </a:t>
            </a:r>
            <a:r>
              <a:rPr lang="es"/>
              <a:t>tecnologías</a:t>
            </a:r>
            <a:r>
              <a:rPr lang="es"/>
              <a:t> </a:t>
            </a:r>
            <a:r>
              <a:rPr i="1" lang="es"/>
              <a:t>IBM</a:t>
            </a:r>
            <a:endParaRPr i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Datos geoespaciales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Complejidad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Requisitos </a:t>
            </a:r>
            <a:r>
              <a:rPr i="1" lang="es"/>
              <a:t>hardware</a:t>
            </a:r>
            <a:endParaRPr i="1"/>
          </a:p>
        </p:txBody>
      </p:sp>
      <p:sp>
        <p:nvSpPr>
          <p:cNvPr id="205" name="Google Shape;205;p20"/>
          <p:cNvSpPr/>
          <p:nvPr/>
        </p:nvSpPr>
        <p:spPr>
          <a:xfrm>
            <a:off x="3059525" y="3243825"/>
            <a:ext cx="261000" cy="2295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p20"/>
          <p:cNvSpPr/>
          <p:nvPr/>
        </p:nvSpPr>
        <p:spPr>
          <a:xfrm rot="-8398184">
            <a:off x="3363942" y="156124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0"/>
          <p:cNvSpPr/>
          <p:nvPr/>
        </p:nvSpPr>
        <p:spPr>
          <a:xfrm rot="-8398184">
            <a:off x="4727092" y="18372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0"/>
          <p:cNvSpPr/>
          <p:nvPr/>
        </p:nvSpPr>
        <p:spPr>
          <a:xfrm rot="-8398184">
            <a:off x="3927342" y="20182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9" name="Google Shape;209;p20"/>
          <p:cNvSpPr/>
          <p:nvPr/>
        </p:nvSpPr>
        <p:spPr>
          <a:xfrm rot="-8398184">
            <a:off x="3037092" y="228062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20"/>
          <p:cNvSpPr/>
          <p:nvPr/>
        </p:nvSpPr>
        <p:spPr>
          <a:xfrm rot="-8398184">
            <a:off x="4989392" y="251012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0"/>
          <p:cNvSpPr/>
          <p:nvPr/>
        </p:nvSpPr>
        <p:spPr>
          <a:xfrm rot="-8398184">
            <a:off x="3155742" y="271712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0"/>
          <p:cNvSpPr/>
          <p:nvPr/>
        </p:nvSpPr>
        <p:spPr>
          <a:xfrm>
            <a:off x="2498075" y="3014325"/>
            <a:ext cx="261000" cy="2295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MongoDB</a:t>
            </a:r>
            <a:endParaRPr/>
          </a:p>
        </p:txBody>
      </p:sp>
      <p:sp>
        <p:nvSpPr>
          <p:cNvPr id="218" name="Google Shape;218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s" sz="1600"/>
              <a:t>NoSql </a:t>
            </a:r>
            <a:r>
              <a:rPr lang="es" sz="1600"/>
              <a:t>y </a:t>
            </a:r>
            <a:r>
              <a:rPr i="1" lang="es" sz="1600"/>
              <a:t>JSON</a:t>
            </a:r>
            <a:endParaRPr i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Grandes </a:t>
            </a:r>
            <a:r>
              <a:rPr lang="es" sz="1600"/>
              <a:t>volúmenes</a:t>
            </a:r>
            <a:r>
              <a:rPr lang="es" sz="1600"/>
              <a:t> de datos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Gran replicación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Arquitectura distribuida tolerante a fallos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Queryable Encryption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Necesidad </a:t>
            </a:r>
            <a:r>
              <a:rPr lang="es" sz="1600"/>
              <a:t>específica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Consultas complejas</a:t>
            </a:r>
            <a:r>
              <a:rPr lang="es" sz="1600"/>
              <a:t> </a:t>
            </a:r>
            <a:endParaRPr/>
          </a:p>
        </p:txBody>
      </p:sp>
      <p:sp>
        <p:nvSpPr>
          <p:cNvPr id="219" name="Google Shape;219;p21"/>
          <p:cNvSpPr/>
          <p:nvPr/>
        </p:nvSpPr>
        <p:spPr>
          <a:xfrm>
            <a:off x="3848250" y="3384850"/>
            <a:ext cx="261000" cy="2295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1"/>
          <p:cNvSpPr/>
          <p:nvPr/>
        </p:nvSpPr>
        <p:spPr>
          <a:xfrm rot="-8398184">
            <a:off x="3146917" y="160817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21"/>
          <p:cNvSpPr/>
          <p:nvPr/>
        </p:nvSpPr>
        <p:spPr>
          <a:xfrm rot="-8398184">
            <a:off x="4596592" y="188757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21"/>
          <p:cNvSpPr/>
          <p:nvPr/>
        </p:nvSpPr>
        <p:spPr>
          <a:xfrm rot="-8398184">
            <a:off x="3452992" y="2177272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3" name="Google Shape;223;p21"/>
          <p:cNvSpPr/>
          <p:nvPr/>
        </p:nvSpPr>
        <p:spPr>
          <a:xfrm rot="-8398184">
            <a:off x="5683192" y="24506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21"/>
          <p:cNvSpPr/>
          <p:nvPr/>
        </p:nvSpPr>
        <p:spPr>
          <a:xfrm rot="-8398184">
            <a:off x="3970867" y="2729697"/>
            <a:ext cx="68564" cy="242107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21"/>
          <p:cNvSpPr/>
          <p:nvPr/>
        </p:nvSpPr>
        <p:spPr>
          <a:xfrm>
            <a:off x="3848250" y="3082175"/>
            <a:ext cx="261000" cy="2295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6" name="Google Shape;226;p21"/>
          <p:cNvPicPr preferRelativeResize="0"/>
          <p:nvPr/>
        </p:nvPicPr>
        <p:blipFill rotWithShape="1">
          <a:blip r:embed="rId3">
            <a:alphaModFix/>
          </a:blip>
          <a:srcRect b="19204" l="0" r="0" t="0"/>
          <a:stretch/>
        </p:blipFill>
        <p:spPr>
          <a:xfrm>
            <a:off x="4526775" y="3009006"/>
            <a:ext cx="4422275" cy="1112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